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70" r:id="rId3"/>
    <p:sldId id="272" r:id="rId4"/>
    <p:sldId id="351" r:id="rId5"/>
    <p:sldId id="274" r:id="rId6"/>
    <p:sldId id="273" r:id="rId7"/>
    <p:sldId id="361" r:id="rId8"/>
    <p:sldId id="275" r:id="rId9"/>
    <p:sldId id="282" r:id="rId10"/>
    <p:sldId id="364" r:id="rId11"/>
    <p:sldId id="372" r:id="rId12"/>
    <p:sldId id="276" r:id="rId13"/>
    <p:sldId id="368" r:id="rId14"/>
    <p:sldId id="336" r:id="rId15"/>
    <p:sldId id="340" r:id="rId16"/>
    <p:sldId id="341" r:id="rId17"/>
    <p:sldId id="342" r:id="rId18"/>
    <p:sldId id="343" r:id="rId19"/>
    <p:sldId id="362" r:id="rId20"/>
    <p:sldId id="303" r:id="rId21"/>
    <p:sldId id="311" r:id="rId22"/>
    <p:sldId id="371" r:id="rId23"/>
    <p:sldId id="363" r:id="rId24"/>
    <p:sldId id="36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60"/>
    <p:restoredTop sz="94565"/>
  </p:normalViewPr>
  <p:slideViewPr>
    <p:cSldViewPr>
      <p:cViewPr varScale="1">
        <p:scale>
          <a:sx n="113" d="100"/>
          <a:sy n="113" d="100"/>
        </p:scale>
        <p:origin x="11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12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8533F8-F6C9-C64F-B84D-BB2E8431B49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82598-5DE1-464D-9D25-94500B3DE541}"/>
              </a:ext>
            </a:extLst>
          </p:cNvPr>
          <p:cNvSpPr txBox="1"/>
          <p:nvPr/>
        </p:nvSpPr>
        <p:spPr>
          <a:xfrm>
            <a:off x="1905000" y="242887"/>
            <a:ext cx="318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Serra New Member Orientation</a:t>
            </a:r>
          </a:p>
          <a:p>
            <a:pPr algn="ctr"/>
            <a:r>
              <a:rPr lang="en-US" sz="1600" b="1" dirty="0"/>
              <a:t>Support Documents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7CC1C6-AA30-B948-A27F-CE382525F0F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17CB5D-D9E6-D14F-95FB-DF3F2AC4FD47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273C9EB-C4BA-AA4A-BF5C-4748CD4A8B38}" type="slidenum">
              <a:rPr lang="en-US" altLang="x-none" sz="1200"/>
              <a:pPr/>
              <a:t>20</a:t>
            </a:fld>
            <a:endParaRPr lang="en-US" altLang="x-none" sz="1200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7B462D-68F1-D343-96B1-3E77B800D96D}" type="slidenum">
              <a:rPr lang="en-US" altLang="x-none" sz="1200"/>
              <a:pPr/>
              <a:t>21</a:t>
            </a:fld>
            <a:endParaRPr lang="en-US" altLang="x-none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17CB5D-D9E6-D14F-95FB-DF3F2AC4FD47}" type="slidenum">
              <a:rPr lang="en-US" altLang="x-none" sz="1200"/>
              <a:pPr/>
              <a:t>24</a:t>
            </a:fld>
            <a:endParaRPr lang="en-US" altLang="x-none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83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91E9D91-6809-F54C-B205-63D22DB692AA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9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C57B0DD-BB68-4445-8E52-2258527F4854}" type="slidenum">
              <a:rPr lang="en-US" altLang="x-none" sz="1200"/>
              <a:pPr/>
              <a:t>3</a:t>
            </a:fld>
            <a:endParaRPr lang="en-US" altLang="x-none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477AFB9-F49B-444B-9EB3-A1A134C12C51}" type="slidenum">
              <a:rPr lang="en-US" altLang="x-none" sz="1200"/>
              <a:pPr/>
              <a:t>5</a:t>
            </a:fld>
            <a:endParaRPr lang="en-US" altLang="x-none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289FDFD-488F-EC4B-8B06-6341F76D20B6}" type="slidenum">
              <a:rPr lang="en-US" altLang="x-none" sz="1200"/>
              <a:pPr/>
              <a:t>6</a:t>
            </a:fld>
            <a:endParaRPr lang="en-US" altLang="x-none" sz="1200"/>
          </a:p>
        </p:txBody>
      </p:sp>
      <p:sp>
        <p:nvSpPr>
          <p:cNvPr id="1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DC93D17-C6E7-DC46-8378-507583471DA7}" type="slidenum">
              <a:rPr lang="en-US" altLang="x-none" sz="1200"/>
              <a:pPr/>
              <a:t>8</a:t>
            </a:fld>
            <a:endParaRPr lang="en-US" altLang="x-none" sz="1200"/>
          </a:p>
        </p:txBody>
      </p:sp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837D4B8-C8D1-844D-8D9E-2A36052C43FC}" type="slidenum">
              <a:rPr lang="en-US" altLang="x-none" sz="1200"/>
              <a:pPr/>
              <a:t>9</a:t>
            </a:fld>
            <a:endParaRPr lang="en-US" altLang="x-none" sz="1200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556028D-5FA0-D14C-8A86-B05DFCB0B1BA}" type="slidenum">
              <a:rPr lang="en-US" altLang="x-none" sz="1200"/>
              <a:pPr/>
              <a:t>12</a:t>
            </a:fld>
            <a:endParaRPr lang="en-US" altLang="x-none" sz="1200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CC1C6-AA30-B948-A27F-CE382525F0FB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5076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45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07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019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416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1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9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42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60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29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34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6096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600"/>
            <a:ext cx="16764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7543800" y="6263640"/>
            <a:ext cx="8996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baseline="0" dirty="0"/>
              <a:t>6-3-2020</a:t>
            </a:r>
            <a:endParaRPr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ma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campton@newmanconnection.co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7772400" cy="12954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x-none" sz="3600"/>
              <a:t>Serra </a:t>
            </a:r>
            <a:r>
              <a:rPr lang="en-US" altLang="x-none" sz="3600" dirty="0"/>
              <a:t>New Member Orientation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x-none" dirty="0"/>
          </a:p>
          <a:p>
            <a:pPr eaLnBrk="1" hangingPunct="1"/>
            <a:endParaRPr lang="en-US" altLang="x-none" dirty="0"/>
          </a:p>
          <a:p>
            <a:pPr eaLnBrk="1" hangingPunct="1"/>
            <a:endParaRPr lang="en-US" alt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24384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Welcome to Serra!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Serra Intl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To fund programs that foster &amp; promote religious vocations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n-US" sz="2400" dirty="0"/>
              <a:t>To fund formation programs for men &amp; women in consecrated religious life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To enhance recognition of Serra International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3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39110"/>
            <a:ext cx="6019800" cy="1143000"/>
          </a:xfrm>
        </p:spPr>
        <p:txBody>
          <a:bodyPr/>
          <a:lstStyle/>
          <a:p>
            <a:r>
              <a:rPr lang="en-US" sz="4000" dirty="0"/>
              <a:t>Serra Foundation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416461"/>
          </a:xfrm>
        </p:spPr>
        <p:txBody>
          <a:bodyPr/>
          <a:lstStyle/>
          <a:p>
            <a:r>
              <a:rPr lang="en-US" sz="2000" b="1" dirty="0"/>
              <a:t>Paid in 2017:				     $151,500</a:t>
            </a:r>
          </a:p>
          <a:p>
            <a:pPr lvl="1"/>
            <a:r>
              <a:rPr lang="en-US" sz="1600" dirty="0"/>
              <a:t>To 18 USA organizations:		$  71,000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To 35 org. in 12 other countries:		$  80,500</a:t>
            </a:r>
          </a:p>
          <a:p>
            <a:r>
              <a:rPr lang="en-US" sz="2000" b="1" dirty="0"/>
              <a:t>Paid in 2018:</a:t>
            </a:r>
            <a:r>
              <a:rPr lang="en-US" sz="2000" i="1" dirty="0"/>
              <a:t>				     </a:t>
            </a:r>
            <a:r>
              <a:rPr lang="en-US" sz="2000" b="1" dirty="0"/>
              <a:t>$123,000</a:t>
            </a:r>
          </a:p>
          <a:p>
            <a:pPr lvl="1"/>
            <a:r>
              <a:rPr lang="en-US" sz="1600" dirty="0"/>
              <a:t>To 12 USA organizations:		$  81,000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To 14 org. in 10 other countries		$  42,000</a:t>
            </a:r>
          </a:p>
          <a:p>
            <a:r>
              <a:rPr lang="en-US" sz="2000" b="1" dirty="0"/>
              <a:t>Paid in 2019:				      $ 86,500</a:t>
            </a:r>
          </a:p>
          <a:p>
            <a:pPr lvl="1"/>
            <a:r>
              <a:rPr lang="en-US" sz="1600" dirty="0"/>
              <a:t>To 13 USA organizations		$  66,000</a:t>
            </a:r>
          </a:p>
          <a:p>
            <a:pPr lvl="1"/>
            <a:r>
              <a:rPr lang="en-US" sz="1600" dirty="0"/>
              <a:t>To   9 org. in 9 other countries		$  20,500</a:t>
            </a:r>
          </a:p>
          <a:p>
            <a:r>
              <a:rPr lang="en-US" sz="2000" b="1" dirty="0"/>
              <a:t>Proposed to be paid in 2020		      $ 99,500</a:t>
            </a:r>
          </a:p>
          <a:p>
            <a:pPr lvl="1"/>
            <a:r>
              <a:rPr lang="en-US" sz="1600" dirty="0"/>
              <a:t>To 11 USA organizations		$  81,500</a:t>
            </a:r>
          </a:p>
          <a:p>
            <a:pPr lvl="1"/>
            <a:r>
              <a:rPr lang="en-US" sz="1600" dirty="0"/>
              <a:t>To 8 org in 8 other countries		$  18,000</a:t>
            </a:r>
          </a:p>
        </p:txBody>
      </p:sp>
    </p:spTree>
    <p:extLst>
      <p:ext uri="{BB962C8B-B14F-4D97-AF65-F5344CB8AC3E}">
        <p14:creationId xmlns:p14="http://schemas.microsoft.com/office/powerpoint/2010/main" val="327484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129B-AFBE-7E49-825E-F1293189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23800" y="306532"/>
            <a:ext cx="5711536" cy="7391400"/>
          </a:xfrm>
          <a:prstGeom prst="rect">
            <a:avLst/>
          </a:prstGeom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51127" y="3266242"/>
            <a:ext cx="15055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800" b="1" dirty="0"/>
              <a:t>9 Regions: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800" b="1" dirty="0"/>
              <a:t> each </a:t>
            </a:r>
            <a:r>
              <a:rPr lang="en-US" altLang="x-none" sz="1800" dirty="0"/>
              <a:t>with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800" dirty="0"/>
              <a:t> Regional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800" dirty="0"/>
              <a:t> Director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800" b="1" dirty="0"/>
              <a:t>44 Districts: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800" dirty="0"/>
              <a:t> each with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800" dirty="0"/>
              <a:t> District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800" dirty="0"/>
              <a:t> Governor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800" dirty="0"/>
              <a:t>  </a:t>
            </a:r>
            <a:endParaRPr lang="en-US" altLang="x-none" sz="1800" b="1" dirty="0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733425" y="6176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259091" y="3267907"/>
            <a:ext cx="16337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 dirty="0"/>
              <a:t>Overall USA: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7,670 </a:t>
            </a:r>
            <a:r>
              <a:rPr lang="en-US" altLang="x-none" sz="1800" dirty="0" err="1"/>
              <a:t>Serrans</a:t>
            </a:r>
            <a:endParaRPr lang="en-US" altLang="x-none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200 Clubs</a:t>
            </a:r>
            <a:endParaRPr lang="en-US" altLang="x-none" sz="1400" b="1" dirty="0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1"/>
            <a:ext cx="6019800" cy="1447800"/>
          </a:xfrm>
        </p:spPr>
        <p:txBody>
          <a:bodyPr/>
          <a:lstStyle/>
          <a:p>
            <a:pPr algn="ctr" eaLnBrk="1" hangingPunct="1"/>
            <a:r>
              <a:rPr lang="en-US" altLang="x-none" sz="3600" dirty="0"/>
              <a:t>Serra US Council</a:t>
            </a:r>
            <a:br>
              <a:rPr lang="en-US" altLang="x-none" sz="3600" dirty="0"/>
            </a:br>
            <a:r>
              <a:rPr lang="en-US" sz="2000" b="1" dirty="0"/>
              <a:t>President: Richard Arians (2020-22)</a:t>
            </a:r>
            <a:br>
              <a:rPr lang="en-US" altLang="x-none" dirty="0"/>
            </a:br>
            <a:r>
              <a:rPr lang="en-US" altLang="x-none" sz="3600" b="1" dirty="0"/>
              <a:t>Regions</a:t>
            </a:r>
            <a:br>
              <a:rPr lang="en-US" altLang="x-none" dirty="0"/>
            </a:br>
            <a:br>
              <a:rPr lang="en-US" altLang="x-none" sz="2100" dirty="0"/>
            </a:br>
            <a:endParaRPr lang="en-US" altLang="x-none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9AF6B-AE9D-F846-A8DD-14BFD2C0F3D7}"/>
              </a:ext>
            </a:extLst>
          </p:cNvPr>
          <p:cNvSpPr txBox="1"/>
          <p:nvPr/>
        </p:nvSpPr>
        <p:spPr>
          <a:xfrm>
            <a:off x="7145732" y="4385845"/>
            <a:ext cx="182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US Episcopal Advisor:</a:t>
            </a:r>
          </a:p>
          <a:p>
            <a:pPr algn="ctr"/>
            <a:r>
              <a:rPr lang="en-US" sz="1600" dirty="0"/>
              <a:t>Archbishop Tom Daly (Spokane)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629400" cy="1143000"/>
          </a:xfrm>
        </p:spPr>
        <p:txBody>
          <a:bodyPr/>
          <a:lstStyle/>
          <a:p>
            <a:r>
              <a:rPr lang="en-US" altLang="x-none" sz="2800" dirty="0"/>
              <a:t>Value of US Council to local Serra Clubs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416461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Repository of </a:t>
            </a:r>
            <a:r>
              <a:rPr lang="ja-JP" altLang="en-US" sz="2400" dirty="0"/>
              <a:t>“</a:t>
            </a:r>
            <a:r>
              <a:rPr lang="en-US" altLang="ja-JP" sz="2400" dirty="0"/>
              <a:t>Wisdom</a:t>
            </a:r>
            <a:r>
              <a:rPr lang="ja-JP" altLang="en-US" sz="2400" dirty="0"/>
              <a:t>”</a:t>
            </a:r>
            <a:r>
              <a:rPr lang="en-US" altLang="ja-JP" sz="2400" dirty="0"/>
              <a:t> of Serra through the years</a:t>
            </a:r>
          </a:p>
          <a:p>
            <a:pPr lvl="1" eaLnBrk="1" hangingPunct="1"/>
            <a:r>
              <a:rPr lang="en-US" altLang="x-none" sz="1800" dirty="0"/>
              <a:t>Training programs, officer &amp; club manuals</a:t>
            </a:r>
          </a:p>
          <a:p>
            <a:pPr eaLnBrk="1" hangingPunct="1"/>
            <a:r>
              <a:rPr lang="en-US" altLang="x-none" sz="2400" dirty="0"/>
              <a:t>Clearing House for new ideas and problem solving</a:t>
            </a:r>
          </a:p>
          <a:p>
            <a:pPr lvl="1" eaLnBrk="1" hangingPunct="1"/>
            <a:r>
              <a:rPr lang="en-US" altLang="x-none" sz="1800" dirty="0"/>
              <a:t>National workshops, national conventions*</a:t>
            </a:r>
          </a:p>
          <a:p>
            <a:pPr lvl="1" eaLnBrk="1" hangingPunct="1"/>
            <a:r>
              <a:rPr lang="en-US" altLang="x-none" sz="1800" dirty="0" err="1"/>
              <a:t>Serran</a:t>
            </a:r>
            <a:r>
              <a:rPr lang="en-US" altLang="x-none" sz="1800" dirty="0"/>
              <a:t> magazine (with SI);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400" dirty="0"/>
              <a:t>Communicates vocation priorities of US Bishops</a:t>
            </a:r>
            <a:endParaRPr lang="en-US" altLang="x-none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x-none" sz="1800" dirty="0"/>
              <a:t>Annual vocation awareness program support 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800" dirty="0"/>
              <a:t>Newman Connection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800" dirty="0"/>
              <a:t>Digital resources for Vocations Directors / </a:t>
            </a:r>
            <a:r>
              <a:rPr lang="en-US" altLang="x-none" sz="1800" dirty="0" err="1"/>
              <a:t>SerraSpark.org</a:t>
            </a: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400" dirty="0"/>
              <a:t>Professional support for all-volunteer clubs</a:t>
            </a:r>
            <a:endParaRPr lang="en-US" altLang="x-none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x-none" sz="1800" dirty="0"/>
              <a:t>Maintenance of membership records/database/mailing labels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800" dirty="0"/>
              <a:t>Liability insurance certificates for club &amp; vocation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800" dirty="0"/>
              <a:t>Maintaining </a:t>
            </a:r>
            <a:r>
              <a:rPr lang="en-US" altLang="x-none" sz="1800" u="sng" dirty="0" err="1"/>
              <a:t>serraus.or</a:t>
            </a:r>
            <a:r>
              <a:rPr lang="en-US" altLang="x-none" sz="1800" dirty="0" err="1"/>
              <a:t>g</a:t>
            </a:r>
            <a:r>
              <a:rPr lang="en-US" altLang="x-none" sz="1800" dirty="0"/>
              <a:t> website</a:t>
            </a:r>
            <a:endParaRPr lang="en-US" altLang="x-none" sz="2400" dirty="0"/>
          </a:p>
          <a:p>
            <a:pPr eaLnBrk="1" hangingPunct="1"/>
            <a:endParaRPr lang="en-US" altLang="x-none" sz="2200" dirty="0"/>
          </a:p>
          <a:p>
            <a:pPr eaLnBrk="1" hangingPunct="1"/>
            <a:endParaRPr lang="en-US" alt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77000" cy="1143000"/>
          </a:xfrm>
        </p:spPr>
        <p:txBody>
          <a:bodyPr/>
          <a:lstStyle/>
          <a:p>
            <a:pPr algn="ctr"/>
            <a:r>
              <a:rPr lang="en-US" sz="4000" b="1" dirty="0"/>
              <a:t>State of Vocations 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038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Shortage of Priests remains a CRISIS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Lots of Good things happening: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New priest ordinations increasing since 2000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Grad level seminarians up since 1995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Total No. Diocesan Priests still declining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Down 30% since 1965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US Catholic population up 50% since 1965!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35% of US Catholics are Hispanic while only 5% of priests are Hispanic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969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18521" cy="1143000"/>
          </a:xfrm>
        </p:spPr>
        <p:txBody>
          <a:bodyPr/>
          <a:lstStyle/>
          <a:p>
            <a:pPr algn="ctr"/>
            <a:r>
              <a:rPr lang="en-US" sz="3200" b="1" dirty="0"/>
              <a:t>What We Know about Vocations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2000" dirty="0"/>
              <a:t>(from </a:t>
            </a:r>
            <a:r>
              <a:rPr lang="en-US" sz="2000" u="sng" dirty="0"/>
              <a:t>A Priest in the Family</a:t>
            </a:r>
            <a:r>
              <a:rPr lang="en-US" sz="2000" dirty="0"/>
              <a:t> by Fr. </a:t>
            </a:r>
            <a:r>
              <a:rPr lang="en-US" sz="2000" dirty="0" err="1"/>
              <a:t>Brannen</a:t>
            </a:r>
            <a:r>
              <a:rPr lang="en-US" sz="2000" u="sng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038600"/>
          </a:xfrm>
        </p:spPr>
        <p:txBody>
          <a:bodyPr/>
          <a:lstStyle/>
          <a:p>
            <a:r>
              <a:rPr lang="en-US" sz="2200" dirty="0"/>
              <a:t>Holy Spirit calls the vocation, not us</a:t>
            </a:r>
          </a:p>
          <a:p>
            <a:r>
              <a:rPr lang="en-US" sz="2200" dirty="0"/>
              <a:t>Culture of Vocations critical to call being heard</a:t>
            </a:r>
          </a:p>
          <a:p>
            <a:r>
              <a:rPr lang="en-US" sz="2200" dirty="0"/>
              <a:t>Key influencers:  </a:t>
            </a:r>
            <a:r>
              <a:rPr lang="en-US" sz="2200" b="1" dirty="0"/>
              <a:t>Priests</a:t>
            </a:r>
            <a:r>
              <a:rPr lang="en-US" sz="2200" dirty="0"/>
              <a:t>/Spiritual Directors, Mothers, others</a:t>
            </a:r>
          </a:p>
          <a:p>
            <a:r>
              <a:rPr lang="en-US" sz="2200" dirty="0"/>
              <a:t>Time of most serious consideration: </a:t>
            </a:r>
            <a:r>
              <a:rPr lang="en-US" sz="2200" b="1" dirty="0"/>
              <a:t>Age 17</a:t>
            </a:r>
          </a:p>
          <a:p>
            <a:r>
              <a:rPr lang="en-US" sz="2200" dirty="0"/>
              <a:t>Time spent in </a:t>
            </a:r>
            <a:r>
              <a:rPr lang="en-US" sz="2200" b="1" dirty="0"/>
              <a:t>Eucharistic Adoration</a:t>
            </a:r>
          </a:p>
          <a:p>
            <a:r>
              <a:rPr lang="en-US" sz="2200" dirty="0"/>
              <a:t>60% of Priests were </a:t>
            </a:r>
            <a:r>
              <a:rPr lang="en-US" sz="2200" b="1" dirty="0"/>
              <a:t>altar servers</a:t>
            </a:r>
          </a:p>
          <a:p>
            <a:r>
              <a:rPr lang="en-US" sz="2200" dirty="0"/>
              <a:t>50 % of Seminarians ”discern out” </a:t>
            </a:r>
          </a:p>
          <a:p>
            <a:r>
              <a:rPr lang="en-US" sz="2200" dirty="0"/>
              <a:t>92% of Priests are happy being priests</a:t>
            </a:r>
          </a:p>
          <a:p>
            <a:r>
              <a:rPr lang="en-US" sz="2200" dirty="0"/>
              <a:t>Celibacy not cause of shortage--mainline protestant churches have same shortage </a:t>
            </a:r>
          </a:p>
        </p:txBody>
      </p:sp>
    </p:spTree>
    <p:extLst>
      <p:ext uri="{BB962C8B-B14F-4D97-AF65-F5344CB8AC3E}">
        <p14:creationId xmlns:p14="http://schemas.microsoft.com/office/powerpoint/2010/main" val="6667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019800" cy="1143000"/>
          </a:xfrm>
        </p:spPr>
        <p:txBody>
          <a:bodyPr/>
          <a:lstStyle/>
          <a:p>
            <a:pPr algn="ctr"/>
            <a:r>
              <a:rPr lang="en-US" b="1" dirty="0"/>
              <a:t>How Clubs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905000"/>
            <a:ext cx="7772400" cy="3416461"/>
          </a:xfrm>
        </p:spPr>
        <p:txBody>
          <a:bodyPr/>
          <a:lstStyle/>
          <a:p>
            <a:r>
              <a:rPr lang="en-US" sz="2400" dirty="0"/>
              <a:t>Clubs are chartered by Serra Intl with the permission of the local Bishop and have a club number </a:t>
            </a:r>
          </a:p>
          <a:p>
            <a:r>
              <a:rPr lang="en-US" sz="2400" dirty="0"/>
              <a:t>Organized by diocese:  Work with and for Bishop and Vocations Director</a:t>
            </a:r>
          </a:p>
          <a:p>
            <a:r>
              <a:rPr lang="en-US" sz="2400" dirty="0"/>
              <a:t>Focus:</a:t>
            </a:r>
          </a:p>
          <a:p>
            <a:pPr lvl="1"/>
            <a:r>
              <a:rPr lang="en-US" sz="2400" dirty="0"/>
              <a:t>Prayer</a:t>
            </a:r>
          </a:p>
          <a:p>
            <a:pPr lvl="1"/>
            <a:r>
              <a:rPr lang="en-US" sz="2400" dirty="0"/>
              <a:t>Service</a:t>
            </a:r>
          </a:p>
          <a:p>
            <a:pPr lvl="1"/>
            <a:r>
              <a:rPr lang="en-US" sz="2400" dirty="0"/>
              <a:t>Fellowship</a:t>
            </a:r>
          </a:p>
          <a:p>
            <a:r>
              <a:rPr lang="en-US" sz="2400" dirty="0"/>
              <a:t>July 1 – June 30 typical planning cycle</a:t>
            </a:r>
          </a:p>
          <a:p>
            <a:r>
              <a:rPr lang="en-US" sz="2400" dirty="0"/>
              <a:t>Vocations ”recruitment” is not primary function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9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6019800" cy="1143000"/>
          </a:xfrm>
        </p:spPr>
        <p:txBody>
          <a:bodyPr/>
          <a:lstStyle/>
          <a:p>
            <a:r>
              <a:rPr lang="en-US" sz="3600" b="1" dirty="0"/>
              <a:t>How Clubs are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05000"/>
            <a:ext cx="4991100" cy="4038600"/>
          </a:xfrm>
        </p:spPr>
        <p:txBody>
          <a:bodyPr/>
          <a:lstStyle/>
          <a:p>
            <a:r>
              <a:rPr lang="en-US" sz="2000" dirty="0"/>
              <a:t>Board: current &amp; former officers</a:t>
            </a:r>
          </a:p>
          <a:p>
            <a:r>
              <a:rPr lang="en-US" sz="2000" dirty="0"/>
              <a:t>President &amp; President Elect</a:t>
            </a:r>
          </a:p>
          <a:p>
            <a:r>
              <a:rPr lang="en-US" sz="2000" dirty="0"/>
              <a:t>Vice Presidents:</a:t>
            </a:r>
          </a:p>
          <a:p>
            <a:pPr lvl="1"/>
            <a:r>
              <a:rPr lang="en-US" sz="2000" dirty="0"/>
              <a:t>Vocations</a:t>
            </a:r>
          </a:p>
          <a:p>
            <a:pPr lvl="1"/>
            <a:r>
              <a:rPr lang="en-US" sz="2000" dirty="0"/>
              <a:t>Programs</a:t>
            </a:r>
          </a:p>
          <a:p>
            <a:pPr lvl="1"/>
            <a:r>
              <a:rPr lang="en-US" sz="2000" dirty="0"/>
              <a:t>Membership</a:t>
            </a:r>
          </a:p>
          <a:p>
            <a:pPr lvl="1"/>
            <a:r>
              <a:rPr lang="en-US" sz="2000" dirty="0"/>
              <a:t>Communications</a:t>
            </a:r>
          </a:p>
          <a:p>
            <a:pPr lvl="1"/>
            <a:r>
              <a:rPr lang="en-US" sz="2000" dirty="0"/>
              <a:t>Secretary</a:t>
            </a:r>
          </a:p>
          <a:p>
            <a:pPr lvl="1"/>
            <a:r>
              <a:rPr lang="en-US" sz="2000" dirty="0"/>
              <a:t>Treasurer</a:t>
            </a:r>
          </a:p>
          <a:p>
            <a:r>
              <a:rPr lang="en-US" sz="2000" dirty="0"/>
              <a:t>Trustees</a:t>
            </a:r>
          </a:p>
          <a:p>
            <a:r>
              <a:rPr lang="en-US" sz="2000" dirty="0"/>
              <a:t>Past President</a:t>
            </a:r>
          </a:p>
          <a:p>
            <a:r>
              <a:rPr lang="en-US" sz="2000" dirty="0"/>
              <a:t>SI Foundation Rep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8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19800" cy="1143000"/>
          </a:xfrm>
        </p:spPr>
        <p:txBody>
          <a:bodyPr/>
          <a:lstStyle/>
          <a:p>
            <a:r>
              <a:rPr lang="en-US" sz="3600" b="1" dirty="0"/>
              <a:t>Club Meetings &amp;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Board meetings (quarterly)</a:t>
            </a:r>
          </a:p>
          <a:p>
            <a:r>
              <a:rPr lang="en-US" sz="2400" dirty="0"/>
              <a:t>Member meetings (two per month)</a:t>
            </a:r>
          </a:p>
          <a:p>
            <a:pPr lvl="1"/>
            <a:r>
              <a:rPr lang="en-US" sz="2000" dirty="0"/>
              <a:t>Program meeting (3rd Week of month usually)</a:t>
            </a:r>
          </a:p>
          <a:p>
            <a:pPr lvl="1"/>
            <a:r>
              <a:rPr lang="en-US" sz="2000" dirty="0"/>
              <a:t>First Friday or First Saturday Mass w/ informal gathering</a:t>
            </a:r>
          </a:p>
          <a:p>
            <a:r>
              <a:rPr lang="en-US" sz="2400" dirty="0"/>
              <a:t>Annual appreciation events </a:t>
            </a:r>
            <a:r>
              <a:rPr lang="en-US" sz="2000" dirty="0"/>
              <a:t>(often in place of program meeting):</a:t>
            </a:r>
          </a:p>
          <a:p>
            <a:pPr lvl="1"/>
            <a:r>
              <a:rPr lang="en-US" sz="2000" dirty="0"/>
              <a:t>Ordination Mass</a:t>
            </a:r>
          </a:p>
          <a:p>
            <a:pPr lvl="1"/>
            <a:r>
              <a:rPr lang="en-US" sz="2000" dirty="0"/>
              <a:t>Priests’ Appreciation event</a:t>
            </a:r>
          </a:p>
          <a:p>
            <a:pPr lvl="1"/>
            <a:r>
              <a:rPr lang="en-US" sz="2000" dirty="0"/>
              <a:t>Bishop’s Appreciation dinner</a:t>
            </a:r>
          </a:p>
          <a:p>
            <a:pPr lvl="1"/>
            <a:r>
              <a:rPr lang="en-US" sz="2000" dirty="0"/>
              <a:t>Sisters’ Appreciation event</a:t>
            </a:r>
          </a:p>
          <a:p>
            <a:pPr lvl="1"/>
            <a:r>
              <a:rPr lang="en-US" sz="2000" dirty="0"/>
              <a:t>Seminarian lunch or dinner</a:t>
            </a:r>
          </a:p>
        </p:txBody>
      </p:sp>
    </p:spTree>
    <p:extLst>
      <p:ext uri="{BB962C8B-B14F-4D97-AF65-F5344CB8AC3E}">
        <p14:creationId xmlns:p14="http://schemas.microsoft.com/office/powerpoint/2010/main" val="73743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Vocations Activities within the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7772400" cy="3416461"/>
          </a:xfrm>
        </p:spPr>
        <p:txBody>
          <a:bodyPr/>
          <a:lstStyle/>
          <a:p>
            <a:r>
              <a:rPr lang="en-US" sz="2200" dirty="0"/>
              <a:t>Adoration for Vocations (usually monthly)</a:t>
            </a:r>
          </a:p>
          <a:p>
            <a:r>
              <a:rPr lang="en-US" sz="2200" dirty="0"/>
              <a:t>Weekly or monthly rosaries for vocations by individual members (31 Club)</a:t>
            </a:r>
          </a:p>
          <a:p>
            <a:r>
              <a:rPr lang="en-US" sz="2200" dirty="0"/>
              <a:t>Adopt a Seminarian program</a:t>
            </a:r>
          </a:p>
          <a:p>
            <a:r>
              <a:rPr lang="en-US" sz="2200" dirty="0"/>
              <a:t>Care packages for Seminarians</a:t>
            </a:r>
          </a:p>
          <a:p>
            <a:r>
              <a:rPr lang="en-US" sz="2200" dirty="0"/>
              <a:t>Altar Server awards &amp; recognition</a:t>
            </a:r>
          </a:p>
          <a:p>
            <a:r>
              <a:rPr lang="en-US" sz="2200" dirty="0"/>
              <a:t>International Rosary for Vocations </a:t>
            </a:r>
          </a:p>
          <a:p>
            <a:r>
              <a:rPr lang="en-US" sz="2200" dirty="0"/>
              <a:t>Newman Connection info gathering</a:t>
            </a:r>
          </a:p>
        </p:txBody>
      </p:sp>
    </p:spTree>
    <p:extLst>
      <p:ext uri="{BB962C8B-B14F-4D97-AF65-F5344CB8AC3E}">
        <p14:creationId xmlns:p14="http://schemas.microsoft.com/office/powerpoint/2010/main" val="990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x-none" b="1" dirty="0"/>
              <a:t>Overview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dirty="0"/>
              <a:t>The Big Picture (above the Club level)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dirty="0"/>
              <a:t>Serra International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dirty="0"/>
              <a:t>Serra Foundation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dirty="0"/>
              <a:t>US Council of Serra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dirty="0"/>
              <a:t>The State of Vocations in US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dirty="0"/>
              <a:t>How Clubs Work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dirty="0"/>
              <a:t>Vocations Activities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1143000"/>
          </a:xfrm>
        </p:spPr>
        <p:txBody>
          <a:bodyPr/>
          <a:lstStyle/>
          <a:p>
            <a:pPr algn="ctr" eaLnBrk="1" hangingPunct="1"/>
            <a:r>
              <a:rPr lang="en-US" altLang="x-none" sz="2800" b="1" dirty="0"/>
              <a:t>Newman Connection</a:t>
            </a:r>
            <a:br>
              <a:rPr lang="en-US" altLang="x-none" sz="2800" dirty="0"/>
            </a:br>
            <a:r>
              <a:rPr lang="en-US" altLang="x-none" sz="1600" dirty="0" err="1">
                <a:hlinkClick r:id="rId3"/>
              </a:rPr>
              <a:t>www.newman</a:t>
            </a:r>
            <a:r>
              <a:rPr lang="en-US" altLang="x-none" sz="1600" dirty="0" err="1"/>
              <a:t>connection.com</a:t>
            </a:r>
            <a:endParaRPr lang="en-US" altLang="x-none" dirty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</a:pPr>
            <a:r>
              <a:rPr lang="en-US" altLang="x-none" sz="2000" dirty="0"/>
              <a:t>80% of Students Stop Practicing their Faith at Some Point During College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</a:pPr>
            <a:r>
              <a:rPr lang="en-US" altLang="x-none" sz="2000" dirty="0"/>
              <a:t>A key time for vocation callings!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</a:pPr>
            <a:r>
              <a:rPr lang="en-US" altLang="x-none" sz="2000" dirty="0"/>
              <a:t>Bishops believe young people who participate in Catholic campus ministry more likely to consider vocational call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</a:pPr>
            <a:r>
              <a:rPr lang="en-US" altLang="x-none" sz="2000" dirty="0"/>
              <a:t>Serra Club involvement:  Assist with gathering and uploading student information to Newman site (information from Catholic high schools and RE programs)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</a:pPr>
            <a:r>
              <a:rPr lang="en-US" altLang="x-none" sz="2000" dirty="0"/>
              <a:t>In past three years, 150,000 students connected with Catholic College Ministries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</a:pPr>
            <a:r>
              <a:rPr lang="en-US" altLang="x-none" sz="2000" dirty="0"/>
              <a:t>Contact </a:t>
            </a:r>
            <a:r>
              <a:rPr lang="en-US" altLang="x-none" sz="2000" dirty="0">
                <a:hlinkClick r:id="rId4"/>
              </a:rPr>
              <a:t>ccampton@newmanconnection.com</a:t>
            </a:r>
            <a:r>
              <a:rPr lang="en-US" altLang="x-none" sz="2000" dirty="0"/>
              <a:t> or 866-815-2034 x 708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6019800" cy="1143000"/>
          </a:xfrm>
        </p:spPr>
        <p:txBody>
          <a:bodyPr/>
          <a:lstStyle/>
          <a:p>
            <a:pPr algn="ctr" eaLnBrk="1" hangingPunct="1"/>
            <a:r>
              <a:rPr lang="en-US" altLang="x-none" sz="3600" b="1" dirty="0"/>
              <a:t>Special </a:t>
            </a:r>
            <a:r>
              <a:rPr lang="en-US" altLang="x-none" sz="3600" b="1" dirty="0" err="1"/>
              <a:t>Serran</a:t>
            </a:r>
            <a:r>
              <a:rPr lang="en-US" altLang="x-none" sz="3600" b="1" dirty="0"/>
              <a:t> Programs</a:t>
            </a:r>
            <a:br>
              <a:rPr lang="en-US" altLang="x-none" sz="3600" b="1" dirty="0"/>
            </a:br>
            <a:r>
              <a:rPr lang="en-US" altLang="x-none" sz="3600" b="1" dirty="0"/>
              <a:t>(within the Club)</a:t>
            </a:r>
            <a:endParaRPr lang="en-US" altLang="x-none" b="1" dirty="0"/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x-none" sz="2400" b="1" dirty="0"/>
              <a:t>Seminary Visits</a:t>
            </a:r>
          </a:p>
          <a:p>
            <a:pPr lvl="1" eaLnBrk="1" hangingPunct="1"/>
            <a:r>
              <a:rPr lang="en-US" altLang="x-none" sz="2400" dirty="0"/>
              <a:t>Weekend trips can be spiritual, educational &amp; uplifting.  </a:t>
            </a:r>
            <a:endParaRPr lang="en-US" altLang="x-none" sz="1200" dirty="0"/>
          </a:p>
          <a:p>
            <a:pPr eaLnBrk="1" hangingPunct="1"/>
            <a:r>
              <a:rPr lang="en-US" altLang="x-none" sz="2400" b="1" dirty="0"/>
              <a:t>Retreat / Day of Reflection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x-none" sz="2400" dirty="0"/>
              <a:t>Usually Advent or Lent.</a:t>
            </a:r>
          </a:p>
          <a:p>
            <a:pPr eaLnBrk="1" hangingPunct="1"/>
            <a:r>
              <a:rPr lang="en-US" altLang="x-none" sz="2400" b="1" dirty="0"/>
              <a:t>Annual Mass to Pray for Deceased </a:t>
            </a:r>
            <a:r>
              <a:rPr lang="en-US" altLang="x-none" sz="2400" b="1" dirty="0" err="1"/>
              <a:t>Serrans</a:t>
            </a:r>
            <a:endParaRPr lang="en-US" altLang="x-non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19800" cy="1143000"/>
          </a:xfrm>
        </p:spPr>
        <p:txBody>
          <a:bodyPr/>
          <a:lstStyle/>
          <a:p>
            <a:pPr algn="ctr"/>
            <a:r>
              <a:rPr lang="en-US" sz="3600" b="1" dirty="0"/>
              <a:t>Vocations Activities</a:t>
            </a:r>
            <a:br>
              <a:rPr lang="en-US" sz="3600" b="1" dirty="0"/>
            </a:br>
            <a:r>
              <a:rPr lang="en-US" sz="3600" b="1" dirty="0"/>
              <a:t>Outside the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924800" cy="3416461"/>
          </a:xfrm>
        </p:spPr>
        <p:txBody>
          <a:bodyPr/>
          <a:lstStyle/>
          <a:p>
            <a:r>
              <a:rPr lang="en-US" sz="2200" dirty="0"/>
              <a:t>Rosary programs in parishes (31 Club)</a:t>
            </a:r>
          </a:p>
          <a:p>
            <a:r>
              <a:rPr lang="en-US" sz="2200" dirty="0"/>
              <a:t>Special Adorations for Vocations</a:t>
            </a:r>
          </a:p>
          <a:p>
            <a:r>
              <a:rPr lang="en-US" sz="2200" i="1" dirty="0"/>
              <a:t>Call By Name </a:t>
            </a:r>
            <a:r>
              <a:rPr lang="en-US" sz="2200" dirty="0"/>
              <a:t>program</a:t>
            </a:r>
          </a:p>
          <a:p>
            <a:r>
              <a:rPr lang="en-US" sz="2200" dirty="0"/>
              <a:t>Parish Vocations Committees</a:t>
            </a:r>
          </a:p>
          <a:p>
            <a:r>
              <a:rPr lang="en-US" sz="2200" dirty="0"/>
              <a:t>Seminarian Prayer Boards &amp; Cards</a:t>
            </a:r>
          </a:p>
          <a:p>
            <a:r>
              <a:rPr lang="en-US" sz="2200" dirty="0"/>
              <a:t>National Vocations Awareness Events</a:t>
            </a:r>
          </a:p>
          <a:p>
            <a:pPr lvl="1"/>
            <a:r>
              <a:rPr lang="en-US" sz="2200" dirty="0"/>
              <a:t>Priesthood Appreciation Sunday </a:t>
            </a:r>
            <a:r>
              <a:rPr lang="en-US" sz="1800" dirty="0"/>
              <a:t>(last Sunday in Sept.)</a:t>
            </a:r>
          </a:p>
          <a:p>
            <a:pPr lvl="1"/>
            <a:r>
              <a:rPr lang="en-US" sz="2200" dirty="0"/>
              <a:t>National Vocations Awareness Week </a:t>
            </a:r>
            <a:r>
              <a:rPr lang="en-US" sz="1800" dirty="0"/>
              <a:t>(first full week Nov.)</a:t>
            </a:r>
          </a:p>
          <a:p>
            <a:pPr lvl="1"/>
            <a:r>
              <a:rPr lang="en-US" sz="2200" dirty="0"/>
              <a:t>World Day for Consecrated Life </a:t>
            </a:r>
            <a:r>
              <a:rPr lang="en-US" sz="1800" dirty="0"/>
              <a:t>(first weekend in Feb.)</a:t>
            </a:r>
          </a:p>
          <a:p>
            <a:pPr lvl="1"/>
            <a:r>
              <a:rPr lang="en-US" sz="2200" dirty="0"/>
              <a:t>World Day of Prayer for Vocations </a:t>
            </a:r>
            <a:r>
              <a:rPr lang="en-US" sz="1800" dirty="0"/>
              <a:t>(Good Shepherd Sunday)</a:t>
            </a:r>
          </a:p>
          <a:p>
            <a:r>
              <a:rPr lang="en-US" sz="2200" dirty="0"/>
              <a:t>Traveling Chalice/Crucifix/ Statue programs</a:t>
            </a:r>
          </a:p>
        </p:txBody>
      </p:sp>
    </p:spTree>
    <p:extLst>
      <p:ext uri="{BB962C8B-B14F-4D97-AF65-F5344CB8AC3E}">
        <p14:creationId xmlns:p14="http://schemas.microsoft.com/office/powerpoint/2010/main" val="1299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477000" cy="1143000"/>
          </a:xfrm>
        </p:spPr>
        <p:txBody>
          <a:bodyPr/>
          <a:lstStyle/>
          <a:p>
            <a:pPr algn="ctr"/>
            <a:r>
              <a:rPr lang="en-US" sz="3200" b="1" dirty="0"/>
              <a:t>How YOU can ENGAGE </a:t>
            </a:r>
            <a:br>
              <a:rPr lang="en-US" sz="3200" b="1" dirty="0"/>
            </a:br>
            <a:r>
              <a:rPr lang="en-US" sz="3200" b="1" dirty="0"/>
              <a:t>in Serra Vocations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Attend Monthly Program meetings;  First Friday/Saturday Mass; and Appreciation events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Pray a rosary weekly or monthly for vocations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One hour of Eucharistic Adoration for vocations per month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Adopt a Seminarian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Help with Newman Connection info gathering (May-August)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Assist with Appreciation event planning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Recruit new members to Serra!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7772400" cy="12954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x-none" sz="3600"/>
              <a:t>Serra </a:t>
            </a:r>
            <a:r>
              <a:rPr lang="en-US" altLang="x-none" sz="3600" dirty="0"/>
              <a:t>New Member Orientation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x-none" dirty="0"/>
          </a:p>
          <a:p>
            <a:pPr eaLnBrk="1" hangingPunct="1"/>
            <a:endParaRPr lang="en-US" altLang="x-none" dirty="0"/>
          </a:p>
          <a:p>
            <a:pPr eaLnBrk="1" hangingPunct="1"/>
            <a:endParaRPr lang="en-US" alt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24384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Welcome to Serra!</a:t>
            </a:r>
          </a:p>
        </p:txBody>
      </p:sp>
    </p:spTree>
    <p:extLst>
      <p:ext uri="{BB962C8B-B14F-4D97-AF65-F5344CB8AC3E}">
        <p14:creationId xmlns:p14="http://schemas.microsoft.com/office/powerpoint/2010/main" val="59794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6172200" cy="1143000"/>
          </a:xfrm>
        </p:spPr>
        <p:txBody>
          <a:bodyPr/>
          <a:lstStyle/>
          <a:p>
            <a:pPr eaLnBrk="1" hangingPunct="1"/>
            <a:r>
              <a:rPr lang="en-US" altLang="x-none" b="1" dirty="0"/>
              <a:t>Serra: The Big Picture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4038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x-none" u="sng" dirty="0"/>
              <a:t>Our Mission Statement:</a:t>
            </a:r>
            <a:endParaRPr lang="en-US" altLang="x-none" dirty="0"/>
          </a:p>
          <a:p>
            <a:pPr eaLnBrk="1" hangingPunct="1">
              <a:buFontTx/>
              <a:buNone/>
            </a:pPr>
            <a:endParaRPr lang="en-US" altLang="x-none" sz="2000" dirty="0"/>
          </a:p>
          <a:p>
            <a:pPr eaLnBrk="1" hangingPunct="1">
              <a:buFontTx/>
              <a:buNone/>
            </a:pPr>
            <a:r>
              <a:rPr lang="en-US" altLang="x-none" i="1" dirty="0"/>
              <a:t>   To foster and affirm vocations to the ordained priesthood and vowed religious life, and through this ministry, to grow in our own Catholic faith.</a:t>
            </a:r>
            <a:r>
              <a:rPr lang="en-US" altLang="x-none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248400" cy="1143000"/>
          </a:xfrm>
        </p:spPr>
        <p:txBody>
          <a:bodyPr/>
          <a:lstStyle/>
          <a:p>
            <a:r>
              <a:rPr lang="en-US" dirty="0"/>
              <a:t>Three </a:t>
            </a:r>
            <a:r>
              <a:rPr lang="en-US"/>
              <a:t>Distinct Missions: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6934200" cy="2743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3600" dirty="0"/>
              <a:t>To Foster </a:t>
            </a:r>
            <a:r>
              <a:rPr lang="en-US" sz="3600" b="1" dirty="0"/>
              <a:t>NEW </a:t>
            </a:r>
            <a:r>
              <a:rPr lang="en-US" sz="3600" dirty="0"/>
              <a:t>Vocations</a:t>
            </a:r>
          </a:p>
          <a:p>
            <a:pPr>
              <a:spcAft>
                <a:spcPts val="3000"/>
              </a:spcAft>
            </a:pPr>
            <a:r>
              <a:rPr lang="en-US" sz="3600" dirty="0"/>
              <a:t>To Affirm </a:t>
            </a:r>
            <a:r>
              <a:rPr lang="en-US" sz="3600" b="1" dirty="0"/>
              <a:t>EXISTING</a:t>
            </a:r>
            <a:r>
              <a:rPr lang="en-US" sz="3600" dirty="0"/>
              <a:t> Vocations</a:t>
            </a:r>
          </a:p>
          <a:p>
            <a:pPr>
              <a:spcAft>
                <a:spcPts val="3000"/>
              </a:spcAft>
            </a:pPr>
            <a:r>
              <a:rPr lang="en-US" sz="3600" dirty="0"/>
              <a:t>To Grow in our own Holiness</a:t>
            </a:r>
          </a:p>
        </p:txBody>
      </p:sp>
    </p:spTree>
    <p:extLst>
      <p:ext uri="{BB962C8B-B14F-4D97-AF65-F5344CB8AC3E}">
        <p14:creationId xmlns:p14="http://schemas.microsoft.com/office/powerpoint/2010/main" val="95637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x-none" sz="2800" b="1" dirty="0"/>
              <a:t>History &amp; Role of Serra Organization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8000"/>
            <a:ext cx="7772400" cy="40386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x-none" sz="2400" dirty="0"/>
              <a:t>1935: Started by four Catholics in Seattle, WA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x-none" sz="2400" dirty="0"/>
              <a:t>1951: Became Official apostolate of Catholic Church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x-none" sz="2000" dirty="0"/>
              <a:t>The </a:t>
            </a:r>
            <a:r>
              <a:rPr lang="en-US" altLang="x-none" sz="2000" b="1" i="1" dirty="0"/>
              <a:t>only</a:t>
            </a:r>
            <a:r>
              <a:rPr lang="en-US" altLang="x-none" sz="2000" dirty="0"/>
              <a:t> lay apostolate officially aggregated to the Church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x-none" sz="2400" dirty="0"/>
              <a:t>Our Role is to be the LEADERS on vocations effort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x-none" sz="2000" dirty="0"/>
              <a:t>We LEAD by our own efforts: prayer, service &amp; fellowship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x-none" sz="2000" dirty="0"/>
              <a:t>We LEAD by encouraging and supporting vocations efforts by other Catholic lay organizations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x-none" sz="2000" dirty="0"/>
              <a:t>We LEAD by engaging </a:t>
            </a:r>
            <a:r>
              <a:rPr lang="en-US" altLang="x-none" sz="2000" b="1" u="sng" dirty="0"/>
              <a:t>all</a:t>
            </a:r>
            <a:r>
              <a:rPr lang="en-US" altLang="x-none" sz="2000" dirty="0"/>
              <a:t> Catholics in creating a culture of vocations.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6096000" cy="1143000"/>
          </a:xfrm>
        </p:spPr>
        <p:txBody>
          <a:bodyPr/>
          <a:lstStyle/>
          <a:p>
            <a:pPr algn="ctr" eaLnBrk="1" hangingPunct="1"/>
            <a:r>
              <a:rPr lang="en-US" altLang="x-none" b="1" dirty="0"/>
              <a:t>Saint </a:t>
            </a:r>
            <a:r>
              <a:rPr lang="en-US" altLang="x-none" b="1" dirty="0" err="1"/>
              <a:t>Junipero</a:t>
            </a:r>
            <a:r>
              <a:rPr lang="en-US" altLang="x-none" b="1" dirty="0"/>
              <a:t> Serra</a:t>
            </a:r>
            <a:br>
              <a:rPr lang="en-US" altLang="x-none" dirty="0"/>
            </a:br>
            <a:r>
              <a:rPr lang="ja-JP" altLang="en-US" sz="2800" dirty="0"/>
              <a:t>“</a:t>
            </a:r>
            <a:r>
              <a:rPr lang="en-US" altLang="ja-JP" sz="2800" dirty="0"/>
              <a:t>Always Forward, Never Back</a:t>
            </a:r>
            <a:r>
              <a:rPr lang="ja-JP" altLang="en-US" sz="2800" dirty="0"/>
              <a:t>”</a:t>
            </a:r>
            <a:endParaRPr lang="en-US" altLang="x-none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sz="2200" dirty="0"/>
              <a:t>Born 1713 in Mallorca, Spain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sz="2200" dirty="0"/>
              <a:t>At age 16 joined the Franciscans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sz="2200" dirty="0"/>
              <a:t>At age 36 volunteered to go to new world as a missionary;  working in missions in Mexico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sz="2200" dirty="0"/>
              <a:t>At age 56 began establishing missions in California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sz="2200" dirty="0"/>
              <a:t>1784 died at age 70 in California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sz="2200" dirty="0"/>
              <a:t>traveled 24,000 miles as a missionary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sz="2200" dirty="0"/>
              <a:t>Canonized : September 2015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x-none" sz="2200" dirty="0"/>
              <a:t>Feast Day:  July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Five things to Know about St. Serra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2514600"/>
            <a:ext cx="7772400" cy="3416461"/>
          </a:xfrm>
        </p:spPr>
        <p:txBody>
          <a:bodyPr/>
          <a:lstStyle/>
          <a:p>
            <a:r>
              <a:rPr lang="en-US" sz="2800" dirty="0"/>
              <a:t>Chose a life of humble service</a:t>
            </a:r>
          </a:p>
          <a:p>
            <a:r>
              <a:rPr lang="en-US" sz="2800" dirty="0"/>
              <a:t>Suffered constant pain as a missionary</a:t>
            </a:r>
          </a:p>
          <a:p>
            <a:r>
              <a:rPr lang="en-US" sz="2800" dirty="0"/>
              <a:t>Believed in the power of persistent prayer</a:t>
            </a:r>
          </a:p>
          <a:p>
            <a:r>
              <a:rPr lang="en-US" sz="2800" dirty="0"/>
              <a:t>Advocated for the indigenous people</a:t>
            </a:r>
          </a:p>
          <a:p>
            <a:r>
              <a:rPr lang="en-US" sz="2800" dirty="0"/>
              <a:t>The significance of the Bell</a:t>
            </a:r>
          </a:p>
        </p:txBody>
      </p:sp>
    </p:spTree>
    <p:extLst>
      <p:ext uri="{BB962C8B-B14F-4D97-AF65-F5344CB8AC3E}">
        <p14:creationId xmlns:p14="http://schemas.microsoft.com/office/powerpoint/2010/main" val="865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b="1" dirty="0"/>
              <a:t>Organization of Serra</a:t>
            </a:r>
          </a:p>
        </p:txBody>
      </p:sp>
      <p:graphicFrame>
        <p:nvGraphicFramePr>
          <p:cNvPr id="16386" name="Object 4"/>
          <p:cNvGraphicFramePr>
            <a:graphicFrameLocks noGrp="1" noChangeAspect="1"/>
          </p:cNvGraphicFramePr>
          <p:nvPr>
            <p:ph type="dgm" idx="1"/>
          </p:nvPr>
        </p:nvGraphicFramePr>
        <p:xfrm>
          <a:off x="838200" y="1905000"/>
          <a:ext cx="761365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9" name="Microsoft Organization Chart" r:id="rId4" imgW="13741400" imgH="2438400" progId="MSOrgChart.2">
                  <p:embed followColorScheme="full"/>
                </p:oleObj>
              </mc:Choice>
              <mc:Fallback>
                <p:oleObj name="Microsoft Organization Chart" r:id="rId4" imgW="13741400" imgH="2438400" progId="MSOrgChart.2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761365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38200" y="3276600"/>
            <a:ext cx="11668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600"/>
              <a:t>USA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600"/>
              <a:t>Canada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600"/>
              <a:t>Spain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600"/>
              <a:t>Italy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600"/>
              <a:t>Philippines</a:t>
            </a:r>
            <a:endParaRPr lang="en-US" altLang="x-none" sz="1200"/>
          </a:p>
          <a:p>
            <a:pPr>
              <a:spcBef>
                <a:spcPct val="0"/>
              </a:spcBef>
              <a:buFontTx/>
              <a:buNone/>
            </a:pPr>
            <a:endParaRPr lang="en-US" altLang="x-none" sz="1200"/>
          </a:p>
          <a:p>
            <a:pPr>
              <a:spcBef>
                <a:spcPct val="0"/>
              </a:spcBef>
              <a:buFontTx/>
              <a:buNone/>
            </a:pPr>
            <a:endParaRPr lang="en-US" altLang="x-none" sz="120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981200" y="3276600"/>
            <a:ext cx="13255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600" dirty="0"/>
              <a:t>Mexico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600" dirty="0" err="1"/>
              <a:t>Scanspac</a:t>
            </a:r>
            <a:endParaRPr lang="en-US" altLang="x-none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600" dirty="0"/>
              <a:t>Brazil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600" dirty="0"/>
              <a:t>Great Britain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600" dirty="0"/>
              <a:t>Thailand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959211" y="5334000"/>
            <a:ext cx="33716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>
                <a:latin typeface="Arial Italic" charset="0"/>
              </a:rPr>
              <a:t>12,500 Members Worldwide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>
                <a:latin typeface="Arial Italic" charset="0"/>
              </a:rPr>
              <a:t>470 Clubs in 46 Countries</a:t>
            </a:r>
            <a:endParaRPr lang="en-US" altLang="x-none" sz="2400" dirty="0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838200" y="4648200"/>
            <a:ext cx="1685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(96% of worldwide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Serrans served by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one of these ten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councils)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3322390"/>
            <a:ext cx="3498850" cy="18158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1600" i="1" dirty="0"/>
          </a:p>
          <a:p>
            <a:r>
              <a:rPr lang="en-US" sz="1600" i="1" dirty="0"/>
              <a:t>Episcopal Advisor: Cardinal Collins</a:t>
            </a:r>
          </a:p>
          <a:p>
            <a:r>
              <a:rPr lang="en-US" sz="1600" i="1" dirty="0"/>
              <a:t>President 2019-21: Ruben Gallegos</a:t>
            </a:r>
          </a:p>
          <a:p>
            <a:r>
              <a:rPr lang="en-US" sz="1600" i="1" dirty="0"/>
              <a:t>Pres. Elect: Mike Bragg</a:t>
            </a:r>
          </a:p>
          <a:p>
            <a:r>
              <a:rPr lang="en-US" sz="1600" i="1" dirty="0"/>
              <a:t> Exec Dir: John Liston</a:t>
            </a:r>
          </a:p>
          <a:p>
            <a:r>
              <a:rPr lang="en-US" sz="1600" i="1" dirty="0"/>
              <a:t>      Office staff: 3 FT Employees</a:t>
            </a:r>
          </a:p>
          <a:p>
            <a:r>
              <a:rPr lang="en-US" sz="1600" i="1" dirty="0"/>
              <a:t>                         1 PT Employee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x-none" sz="3200" b="1" dirty="0"/>
              <a:t>Value of Serra Intl to local Clubs</a:t>
            </a:r>
            <a:endParaRPr lang="en-US" altLang="x-none" b="1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01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x-none" sz="2400" dirty="0"/>
              <a:t>Our mission is to serve the </a:t>
            </a:r>
            <a:r>
              <a:rPr lang="en-US" altLang="x-none" sz="2400" b="1" dirty="0"/>
              <a:t>worldwide</a:t>
            </a:r>
            <a:r>
              <a:rPr lang="en-US" altLang="x-none" sz="2400" dirty="0"/>
              <a:t> Catholic Church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x-none" sz="2400" dirty="0"/>
              <a:t>SI spreads the Serra model to areas of the world where no such vocation effort exists adapted as necessary to local culture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x-none" sz="2400" dirty="0"/>
              <a:t>SI brings </a:t>
            </a:r>
            <a:r>
              <a:rPr lang="en-US" altLang="x-none" sz="2400" dirty="0" err="1"/>
              <a:t>Serrans</a:t>
            </a:r>
            <a:r>
              <a:rPr lang="en-US" altLang="x-none" sz="2400" dirty="0"/>
              <a:t> together once a year at an international convention.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x-none" sz="2400" dirty="0"/>
              <a:t>SI coordinates Serra activities with the worldwide priorities of the Vatican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7597</TotalTime>
  <Words>1365</Words>
  <Application>Microsoft Macintosh PowerPoint</Application>
  <PresentationFormat>On-screen Show (4:3)</PresentationFormat>
  <Paragraphs>229</Paragraphs>
  <Slides>24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Italic</vt:lpstr>
      <vt:lpstr>Blank Presentation</vt:lpstr>
      <vt:lpstr>Microsoft Organization Chart</vt:lpstr>
      <vt:lpstr>Serra New Member Orientation</vt:lpstr>
      <vt:lpstr>Overview</vt:lpstr>
      <vt:lpstr>Serra: The Big Picture</vt:lpstr>
      <vt:lpstr>Three Distinct Missions:</vt:lpstr>
      <vt:lpstr>History &amp; Role of Serra Organization</vt:lpstr>
      <vt:lpstr>Saint Junipero Serra “Always Forward, Never Back”</vt:lpstr>
      <vt:lpstr>Five things to Know about St. Serra</vt:lpstr>
      <vt:lpstr>Organization of Serra</vt:lpstr>
      <vt:lpstr>Value of Serra Intl to local Clubs</vt:lpstr>
      <vt:lpstr>Serra Intl Foundation</vt:lpstr>
      <vt:lpstr>Serra Foundation Grants</vt:lpstr>
      <vt:lpstr>Serra US Council President: Richard Arians (2020-22) Regions  </vt:lpstr>
      <vt:lpstr>Value of US Council to local Serra Clubs</vt:lpstr>
      <vt:lpstr>State of Vocations in US</vt:lpstr>
      <vt:lpstr>What We Know about Vocations  (from A Priest in the Family by Fr. Brannen)</vt:lpstr>
      <vt:lpstr>How Clubs Work</vt:lpstr>
      <vt:lpstr>How Clubs are Structured</vt:lpstr>
      <vt:lpstr>Club Meetings &amp; Activities</vt:lpstr>
      <vt:lpstr>Vocations Activities within the Club</vt:lpstr>
      <vt:lpstr>Newman Connection www.newmanconnection.com</vt:lpstr>
      <vt:lpstr>Special Serran Programs (within the Club)</vt:lpstr>
      <vt:lpstr>Vocations Activities Outside the Club</vt:lpstr>
      <vt:lpstr>How YOU can ENGAGE  in Serra Vocations Work</vt:lpstr>
      <vt:lpstr>Serra New Member Orientation</vt:lpstr>
    </vt:vector>
  </TitlesOfParts>
  <Manager/>
  <Company>HandEra,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subject/>
  <dc:creator/>
  <cp:keywords/>
  <dc:description/>
  <cp:lastModifiedBy>Mike Downey</cp:lastModifiedBy>
  <cp:revision>379</cp:revision>
  <cp:lastPrinted>2020-06-05T16:44:28Z</cp:lastPrinted>
  <dcterms:modified xsi:type="dcterms:W3CDTF">2020-06-05T19:13:44Z</dcterms:modified>
  <cp:category/>
</cp:coreProperties>
</file>